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CC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4" autoAdjust="0"/>
    <p:restoredTop sz="94660"/>
  </p:normalViewPr>
  <p:slideViewPr>
    <p:cSldViewPr>
      <p:cViewPr>
        <p:scale>
          <a:sx n="80" d="100"/>
          <a:sy n="80" d="100"/>
        </p:scale>
        <p:origin x="-1805" y="1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F836-0693-4AC1-A3D2-CBCB55DE2AE6}" type="datetimeFigureOut">
              <a:rPr lang="de-DE" smtClean="0"/>
              <a:pPr/>
              <a:t>30.09.2017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1D86-307C-493A-BBCB-EF60828D66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1792233" y="764704"/>
            <a:ext cx="5559535" cy="69249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400" b="1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?!</a:t>
            </a:r>
            <a:endParaRPr lang="de-DE" sz="44400" b="1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Grafik 5" descr="G:\___FindeDAS\AAA_AduNeuro-Spa\AAA-FERTIGE PARCOURS_ppt\AduNeuro-Spas XS-S-M-L-XL - komplette Pakete\AduNeuro-Spas XS - XL _ Üb.Bl. bunt sortiert\Onlineshop-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44624"/>
            <a:ext cx="1064245" cy="98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/>
          <p:nvPr/>
        </p:nvSpPr>
        <p:spPr>
          <a:xfrm>
            <a:off x="0" y="404664"/>
            <a:ext cx="4730590" cy="584775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de-DE" sz="3200" dirty="0" smtClean="0"/>
              <a:t>Übungsbeschreibung  </a:t>
            </a:r>
            <a:r>
              <a:rPr lang="de-DE" sz="3200" b="1" dirty="0" smtClean="0"/>
              <a:t>4ECK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0" y="0"/>
            <a:ext cx="3458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Denkathlon® TO GO - </a:t>
            </a:r>
            <a:r>
              <a:rPr lang="de-DE" sz="2400" dirty="0" err="1" smtClean="0"/>
              <a:t>visio</a:t>
            </a:r>
            <a:endParaRPr lang="de-DE" sz="2400" b="1" dirty="0">
              <a:solidFill>
                <a:srgbClr val="FF0000"/>
              </a:solidFill>
            </a:endParaRPr>
          </a:p>
        </p:txBody>
      </p:sp>
      <p:pic>
        <p:nvPicPr>
          <p:cNvPr id="24" name="Picture 4" descr="G:\___FindeDAS\Denkathlon TO GO\4ECK\4ECK- Viereck kleines Logo für JPE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052736"/>
            <a:ext cx="1440160" cy="1423918"/>
          </a:xfrm>
          <a:prstGeom prst="rect">
            <a:avLst/>
          </a:prstGeom>
          <a:noFill/>
        </p:spPr>
      </p:pic>
      <p:sp>
        <p:nvSpPr>
          <p:cNvPr id="16" name="Textfeld 15"/>
          <p:cNvSpPr txBox="1"/>
          <p:nvPr/>
        </p:nvSpPr>
        <p:spPr>
          <a:xfrm>
            <a:off x="35496" y="3240846"/>
            <a:ext cx="9284721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>
                <a:solidFill>
                  <a:srgbClr val="0070C0"/>
                </a:solidFill>
              </a:rPr>
              <a:t>Spiel-Idee</a:t>
            </a:r>
            <a:r>
              <a:rPr lang="de-DE" sz="2200" b="1" dirty="0" smtClean="0"/>
              <a:t>  </a:t>
            </a:r>
            <a:r>
              <a:rPr lang="de-DE" sz="2200" dirty="0" smtClean="0"/>
              <a:t> In die Ecken eines imaginären Vierecks wird </a:t>
            </a:r>
          </a:p>
          <a:p>
            <a:r>
              <a:rPr lang="de-DE" sz="2200" dirty="0" smtClean="0"/>
              <a:t>eine Gruppe von vier Zahlen gesetzt. </a:t>
            </a:r>
          </a:p>
          <a:p>
            <a:r>
              <a:rPr lang="de-DE" sz="2200" dirty="0" smtClean="0"/>
              <a:t>Man beginnt oben links und setzt im Uhrzeigersinn fort. </a:t>
            </a:r>
          </a:p>
          <a:p>
            <a:r>
              <a:rPr lang="de-DE" sz="2200" dirty="0" smtClean="0"/>
              <a:t>Jede Ecke hat eine eigene Farbe – wie im Bild oben rechts dargestellt </a:t>
            </a:r>
            <a:r>
              <a:rPr lang="de-DE" sz="2200" b="1" dirty="0" smtClean="0"/>
              <a:t>↑</a:t>
            </a:r>
            <a:r>
              <a:rPr lang="de-DE" sz="2200" dirty="0" smtClean="0"/>
              <a:t> </a:t>
            </a:r>
          </a:p>
          <a:p>
            <a:r>
              <a:rPr lang="de-DE" sz="1000" dirty="0" smtClean="0"/>
              <a:t> </a:t>
            </a:r>
          </a:p>
          <a:p>
            <a:r>
              <a:rPr lang="de-DE" sz="2200" dirty="0" smtClean="0"/>
              <a:t>Wenn man sich die Zuordnung </a:t>
            </a:r>
            <a:r>
              <a:rPr lang="de-DE" sz="2200" b="1" dirty="0" smtClean="0"/>
              <a:t>Farbe ↔ Ecke </a:t>
            </a:r>
            <a:r>
              <a:rPr lang="de-DE" sz="2200" dirty="0" smtClean="0"/>
              <a:t>gemerkt hat, und wenn man sich </a:t>
            </a:r>
          </a:p>
          <a:p>
            <a:r>
              <a:rPr lang="de-DE" sz="2200" dirty="0" smtClean="0"/>
              <a:t>gemerkt hat, welche Zahl in welcher Ecke sitzt, soll man </a:t>
            </a:r>
            <a:r>
              <a:rPr lang="de-DE" sz="2200" b="1" dirty="0" smtClean="0"/>
              <a:t>Fragen beantworten</a:t>
            </a:r>
            <a:r>
              <a:rPr lang="de-DE" sz="2200" dirty="0" smtClean="0"/>
              <a:t> </a:t>
            </a:r>
          </a:p>
          <a:p>
            <a:r>
              <a:rPr lang="de-DE" sz="2200" dirty="0" smtClean="0"/>
              <a:t>wie „</a:t>
            </a:r>
            <a:r>
              <a:rPr lang="de-DE" sz="2200" b="1" i="1" dirty="0" smtClean="0"/>
              <a:t>Was ist die Summe der Zahlen, die bei R (Rot) und B (Blau) sitzen?</a:t>
            </a:r>
            <a:r>
              <a:rPr lang="de-DE" sz="2200" dirty="0" smtClean="0"/>
              <a:t>“.  </a:t>
            </a:r>
          </a:p>
        </p:txBody>
      </p:sp>
      <p:grpSp>
        <p:nvGrpSpPr>
          <p:cNvPr id="2" name="Gruppieren 11"/>
          <p:cNvGrpSpPr/>
          <p:nvPr/>
        </p:nvGrpSpPr>
        <p:grpSpPr>
          <a:xfrm>
            <a:off x="64071" y="1037878"/>
            <a:ext cx="6954217" cy="1046440"/>
            <a:chOff x="1331640" y="1037878"/>
            <a:chExt cx="6954217" cy="1046440"/>
          </a:xfrm>
        </p:grpSpPr>
        <p:sp>
          <p:nvSpPr>
            <p:cNvPr id="25" name="Abgerundetes Rechteck 24"/>
            <p:cNvSpPr/>
            <p:nvPr/>
          </p:nvSpPr>
          <p:spPr>
            <a:xfrm>
              <a:off x="1331640" y="1052736"/>
              <a:ext cx="6552728" cy="1008112"/>
            </a:xfrm>
            <a:prstGeom prst="roundRect">
              <a:avLst/>
            </a:prstGeom>
            <a:solidFill>
              <a:srgbClr val="CCFFFF"/>
            </a:solidFill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1403648" y="1037878"/>
              <a:ext cx="6882209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i="1" dirty="0" smtClean="0"/>
                <a:t>Vor dem Spiel muss man zwei Dinge erlernen</a:t>
              </a:r>
              <a:r>
                <a:rPr lang="de-DE" sz="2000" i="1" dirty="0" smtClean="0"/>
                <a:t>:</a:t>
              </a:r>
              <a:endParaRPr lang="de-DE" sz="2000" dirty="0" smtClean="0"/>
            </a:p>
            <a:p>
              <a:r>
                <a:rPr lang="de-DE" sz="2000" b="1" i="1" dirty="0" smtClean="0"/>
                <a:t>1.</a:t>
              </a:r>
              <a:r>
                <a:rPr lang="de-DE" sz="2000" i="1" dirty="0" smtClean="0"/>
                <a:t> die Zuordnung </a:t>
              </a:r>
              <a:r>
                <a:rPr lang="de-DE" sz="2000" b="1" i="1" dirty="0" smtClean="0"/>
                <a:t>Farbe </a:t>
              </a:r>
              <a:r>
                <a:rPr lang="de-DE" sz="2000" b="1" dirty="0" smtClean="0"/>
                <a:t>↔</a:t>
              </a:r>
              <a:r>
                <a:rPr lang="de-DE" sz="2000" b="1" i="1" dirty="0" smtClean="0"/>
                <a:t> Ecke</a:t>
              </a:r>
              <a:endParaRPr lang="de-DE" sz="2000" b="1" dirty="0" smtClean="0"/>
            </a:p>
            <a:p>
              <a:r>
                <a:rPr lang="de-DE" sz="2000" b="1" i="1" dirty="0" smtClean="0"/>
                <a:t>2.</a:t>
              </a:r>
              <a:r>
                <a:rPr lang="de-DE" sz="2000" i="1" dirty="0" smtClean="0"/>
                <a:t> wie Zahlen einer Zahlengruppe in die Ecken gesetzt werden.</a:t>
              </a:r>
              <a:endParaRPr lang="de-DE" sz="2000" dirty="0"/>
            </a:p>
          </p:txBody>
        </p:sp>
      </p:grpSp>
      <p:sp>
        <p:nvSpPr>
          <p:cNvPr id="26" name="Textfeld 25"/>
          <p:cNvSpPr txBox="1"/>
          <p:nvPr/>
        </p:nvSpPr>
        <p:spPr>
          <a:xfrm>
            <a:off x="7236296" y="18864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1 / 4</a:t>
            </a:r>
            <a:endParaRPr lang="de-DE" b="1" dirty="0">
              <a:solidFill>
                <a:srgbClr val="0070C0"/>
              </a:solidFill>
            </a:endParaRPr>
          </a:p>
        </p:txBody>
      </p:sp>
      <p:sp>
        <p:nvSpPr>
          <p:cNvPr id="13" name="Textfeld 33"/>
          <p:cNvSpPr txBox="1"/>
          <p:nvPr/>
        </p:nvSpPr>
        <p:spPr>
          <a:xfrm>
            <a:off x="35496" y="2342842"/>
            <a:ext cx="698477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dirty="0" smtClean="0">
                <a:solidFill>
                  <a:srgbClr val="0070C0"/>
                </a:solidFill>
              </a:rPr>
              <a:t>Besonders geforderte kognitive Fähigkeiten:</a:t>
            </a:r>
          </a:p>
          <a:p>
            <a:r>
              <a:rPr lang="de-DE" sz="2400" b="1" dirty="0" smtClean="0"/>
              <a:t>Merkfähigkeit, Denkflexibilität, Konzentration</a:t>
            </a:r>
            <a:endParaRPr lang="de-DE" sz="2400" b="1" dirty="0"/>
          </a:p>
        </p:txBody>
      </p:sp>
      <p:grpSp>
        <p:nvGrpSpPr>
          <p:cNvPr id="3" name="Gruppieren 14"/>
          <p:cNvGrpSpPr/>
          <p:nvPr/>
        </p:nvGrpSpPr>
        <p:grpSpPr>
          <a:xfrm>
            <a:off x="5724128" y="116632"/>
            <a:ext cx="792088" cy="720080"/>
            <a:chOff x="6453733" y="2574429"/>
            <a:chExt cx="792088" cy="720080"/>
          </a:xfrm>
        </p:grpSpPr>
        <p:sp>
          <p:nvSpPr>
            <p:cNvPr id="18" name="Träne 17"/>
            <p:cNvSpPr/>
            <p:nvPr/>
          </p:nvSpPr>
          <p:spPr>
            <a:xfrm rot="10800000">
              <a:off x="6453733" y="2574429"/>
              <a:ext cx="792088" cy="720080"/>
            </a:xfrm>
            <a:prstGeom prst="teardrop">
              <a:avLst/>
            </a:prstGeom>
            <a:solidFill>
              <a:srgbClr val="FFFF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6606355" y="2719026"/>
              <a:ext cx="486846" cy="49244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72000" tIns="0" rIns="72000" bIns="0" rtlCol="0">
              <a:spAutoFit/>
            </a:bodyPr>
            <a:lstStyle/>
            <a:p>
              <a:pPr algn="ctr"/>
              <a:r>
                <a:rPr lang="de-DE" sz="3200" b="1" u="sng" dirty="0" smtClean="0"/>
                <a:t>1!</a:t>
              </a:r>
              <a:endParaRPr lang="de-DE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/>
        </p:nvSpPr>
        <p:spPr>
          <a:xfrm>
            <a:off x="1792233" y="764704"/>
            <a:ext cx="5559535" cy="69249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400" b="1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?!</a:t>
            </a:r>
            <a:endParaRPr lang="de-DE" sz="44400" b="1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Grafik 5" descr="G:\___FindeDAS\AAA_AduNeuro-Spa\AAA-FERTIGE PARCOURS_ppt\AduNeuro-Spas XS-S-M-L-XL - komplette Pakete\AduNeuro-Spas XS - XL _ Üb.Bl. bunt sortiert\Onlineshop-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44624"/>
            <a:ext cx="1064245" cy="98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/>
          <p:nvPr/>
        </p:nvSpPr>
        <p:spPr>
          <a:xfrm>
            <a:off x="0" y="404664"/>
            <a:ext cx="4730590" cy="584775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de-DE" sz="3200" dirty="0" smtClean="0"/>
              <a:t>Übungsbeschreibung  </a:t>
            </a:r>
            <a:r>
              <a:rPr lang="de-DE" sz="3200" b="1" dirty="0" smtClean="0"/>
              <a:t>4ECK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0" y="0"/>
            <a:ext cx="3458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Denkathlon® TO GO - </a:t>
            </a:r>
            <a:r>
              <a:rPr lang="de-DE" sz="2400" dirty="0" err="1" smtClean="0"/>
              <a:t>visio</a:t>
            </a:r>
            <a:endParaRPr lang="de-DE" sz="2400" b="1" dirty="0">
              <a:solidFill>
                <a:srgbClr val="FF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07504" y="2708920"/>
            <a:ext cx="911499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2200" b="1" i="1" dirty="0" smtClean="0"/>
              <a:t>TIPP</a:t>
            </a:r>
            <a:r>
              <a:rPr lang="de-DE" sz="2200" i="1" dirty="0" smtClean="0"/>
              <a:t>: Man kann sich die Farben gut mit der folgenden kleinen </a:t>
            </a:r>
            <a:r>
              <a:rPr lang="de-DE" sz="2200" i="1" dirty="0" smtClean="0"/>
              <a:t>Geschichte</a:t>
            </a:r>
          </a:p>
          <a:p>
            <a:pPr algn="just"/>
            <a:r>
              <a:rPr lang="de-DE" sz="2200" i="1" dirty="0" smtClean="0"/>
              <a:t>merken: „Ich mache eine Fahrt ins </a:t>
            </a:r>
            <a:r>
              <a:rPr lang="de-DE" sz="2200" i="1" dirty="0" err="1" smtClean="0"/>
              <a:t>BLAUe</a:t>
            </a:r>
            <a:r>
              <a:rPr lang="de-DE" sz="2200" i="1" dirty="0" smtClean="0"/>
              <a:t> und nähere mich einer Ampel,</a:t>
            </a:r>
          </a:p>
          <a:p>
            <a:pPr algn="just"/>
            <a:r>
              <a:rPr lang="de-DE" sz="2200" i="1" dirty="0" smtClean="0"/>
              <a:t>die </a:t>
            </a:r>
            <a:r>
              <a:rPr lang="de-DE" sz="2200" i="1" dirty="0" smtClean="0"/>
              <a:t>von GRÜN auf GELB und dann auf ROT springt.“</a:t>
            </a:r>
          </a:p>
          <a:p>
            <a:endParaRPr lang="de-DE" sz="1000" dirty="0" smtClean="0"/>
          </a:p>
          <a:p>
            <a:r>
              <a:rPr lang="de-DE" sz="2800" b="1" dirty="0" smtClean="0"/>
              <a:t>Wie sitzt eine Zahlengruppe im 4ECK?</a:t>
            </a:r>
          </a:p>
          <a:p>
            <a:r>
              <a:rPr lang="de-DE" sz="2200" dirty="0" smtClean="0"/>
              <a:t>Die </a:t>
            </a:r>
            <a:r>
              <a:rPr lang="de-DE" sz="2200" dirty="0" smtClean="0"/>
              <a:t>Zahlengruppe </a:t>
            </a:r>
            <a:r>
              <a:rPr lang="de-DE" sz="2200" b="1" dirty="0" smtClean="0"/>
              <a:t>„ZG 3+“ </a:t>
            </a:r>
            <a:r>
              <a:rPr lang="de-DE" sz="2200" dirty="0" smtClean="0"/>
              <a:t>(die Zahlen 3-4-5-6 ) sitzt so im 4ECK:</a:t>
            </a:r>
          </a:p>
          <a:p>
            <a:endParaRPr lang="de-DE" sz="2200" b="1" dirty="0" smtClean="0">
              <a:solidFill>
                <a:srgbClr val="0070C0"/>
              </a:solidFill>
            </a:endParaRPr>
          </a:p>
          <a:p>
            <a:r>
              <a:rPr lang="de-DE" sz="2200" b="1" dirty="0" smtClean="0">
                <a:solidFill>
                  <a:srgbClr val="0070C0"/>
                </a:solidFill>
              </a:rPr>
              <a:t>Eine </a:t>
            </a:r>
            <a:r>
              <a:rPr lang="de-DE" sz="2200" b="1" dirty="0" smtClean="0">
                <a:solidFill>
                  <a:srgbClr val="0070C0"/>
                </a:solidFill>
              </a:rPr>
              <a:t>Beispiel-Aufgabe: </a:t>
            </a:r>
            <a:endParaRPr lang="de-DE" sz="2200" b="1" dirty="0" smtClean="0">
              <a:solidFill>
                <a:srgbClr val="0070C0"/>
              </a:solidFill>
            </a:endParaRPr>
          </a:p>
          <a:p>
            <a:r>
              <a:rPr lang="de-DE" sz="2200" b="1" dirty="0" smtClean="0">
                <a:solidFill>
                  <a:srgbClr val="0070C0"/>
                </a:solidFill>
              </a:rPr>
              <a:t>„</a:t>
            </a:r>
            <a:r>
              <a:rPr lang="de-DE" sz="2200" b="1" dirty="0" smtClean="0">
                <a:solidFill>
                  <a:srgbClr val="0070C0"/>
                </a:solidFill>
              </a:rPr>
              <a:t>Wie ist die Summe der Zahlen in </a:t>
            </a:r>
            <a:r>
              <a:rPr lang="de-DE" sz="2200" b="1" dirty="0" smtClean="0">
                <a:solidFill>
                  <a:srgbClr val="0070C0"/>
                </a:solidFill>
              </a:rPr>
              <a:t>der gelben </a:t>
            </a:r>
            <a:r>
              <a:rPr lang="de-DE" sz="2200" b="1" dirty="0" smtClean="0">
                <a:solidFill>
                  <a:srgbClr val="0070C0"/>
                </a:solidFill>
              </a:rPr>
              <a:t>und roten Ecke?“  </a:t>
            </a:r>
            <a:endParaRPr lang="de-DE" sz="2200" b="1" dirty="0" smtClean="0">
              <a:solidFill>
                <a:srgbClr val="0070C0"/>
              </a:solidFill>
            </a:endParaRPr>
          </a:p>
          <a:p>
            <a:r>
              <a:rPr lang="de-DE" sz="2200" dirty="0" smtClean="0"/>
              <a:t>Die </a:t>
            </a:r>
            <a:r>
              <a:rPr lang="de-DE" sz="2200" dirty="0" smtClean="0"/>
              <a:t>Lösung ist </a:t>
            </a:r>
            <a:r>
              <a:rPr lang="de-DE" sz="2200" b="1" dirty="0" smtClean="0"/>
              <a:t>11</a:t>
            </a:r>
            <a:r>
              <a:rPr lang="de-DE" sz="2200" dirty="0" smtClean="0"/>
              <a:t> – das ist leicht, </a:t>
            </a:r>
            <a:r>
              <a:rPr lang="de-DE" sz="2200" dirty="0" smtClean="0"/>
              <a:t>weil </a:t>
            </a:r>
            <a:r>
              <a:rPr lang="de-DE" sz="2200" dirty="0" smtClean="0"/>
              <a:t>man </a:t>
            </a:r>
            <a:r>
              <a:rPr lang="de-DE" sz="2200" dirty="0" smtClean="0"/>
              <a:t>im </a:t>
            </a:r>
            <a:r>
              <a:rPr lang="de-DE" sz="2200" dirty="0" smtClean="0"/>
              <a:t>Bild </a:t>
            </a:r>
            <a:r>
              <a:rPr lang="de-DE" sz="2200" dirty="0" smtClean="0"/>
              <a:t>rechts </a:t>
            </a:r>
            <a:r>
              <a:rPr lang="de-DE" sz="2200" dirty="0" smtClean="0"/>
              <a:t>die Zahlen sieht. </a:t>
            </a:r>
            <a:endParaRPr lang="de-DE" sz="2200" dirty="0" smtClean="0"/>
          </a:p>
          <a:p>
            <a:r>
              <a:rPr lang="de-DE" sz="2200" dirty="0" smtClean="0"/>
              <a:t>Bei </a:t>
            </a:r>
            <a:r>
              <a:rPr lang="de-DE" sz="2200" b="1" i="1" dirty="0" err="1" smtClean="0"/>
              <a:t>visio</a:t>
            </a:r>
            <a:r>
              <a:rPr lang="de-DE" sz="2200" dirty="0" smtClean="0"/>
              <a:t> muss man </a:t>
            </a:r>
            <a:r>
              <a:rPr lang="de-DE" sz="2200" dirty="0" smtClean="0"/>
              <a:t>die </a:t>
            </a:r>
            <a:r>
              <a:rPr lang="de-DE" sz="2200" dirty="0" smtClean="0"/>
              <a:t>Zahlen </a:t>
            </a:r>
            <a:r>
              <a:rPr lang="de-DE" sz="2200" dirty="0" smtClean="0"/>
              <a:t>aber </a:t>
            </a:r>
            <a:r>
              <a:rPr lang="de-DE" sz="2200" b="1" i="1" dirty="0" smtClean="0"/>
              <a:t>im </a:t>
            </a:r>
            <a:r>
              <a:rPr lang="de-DE" sz="2200" b="1" i="1" dirty="0" smtClean="0"/>
              <a:t>Kopf </a:t>
            </a:r>
            <a:r>
              <a:rPr lang="de-DE" sz="2200" b="1" i="1" dirty="0" smtClean="0"/>
              <a:t> </a:t>
            </a:r>
            <a:r>
              <a:rPr lang="de-DE" sz="2200" dirty="0" smtClean="0"/>
              <a:t>in </a:t>
            </a:r>
            <a:r>
              <a:rPr lang="de-DE" sz="2200" dirty="0" smtClean="0"/>
              <a:t>den Ecken </a:t>
            </a:r>
            <a:r>
              <a:rPr lang="de-DE" sz="2200" dirty="0" smtClean="0"/>
              <a:t>sehen</a:t>
            </a:r>
            <a:r>
              <a:rPr lang="de-DE" sz="2200" dirty="0" smtClean="0"/>
              <a:t>! </a:t>
            </a:r>
            <a:endParaRPr lang="de-DE" sz="2400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7236296" y="18864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2 / 4</a:t>
            </a:r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9" name="Grafik 8" descr="G:\___FindeDAS\Denkathlon TO GO\4ECK\4ECK Zahlengruppen als JPEGs\ZG 4ECK.3+ ohne Obs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3933056"/>
            <a:ext cx="1152128" cy="114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pieren 12"/>
          <p:cNvGrpSpPr/>
          <p:nvPr/>
        </p:nvGrpSpPr>
        <p:grpSpPr>
          <a:xfrm>
            <a:off x="5724128" y="116632"/>
            <a:ext cx="792088" cy="720080"/>
            <a:chOff x="6453733" y="2574429"/>
            <a:chExt cx="792088" cy="720080"/>
          </a:xfrm>
        </p:grpSpPr>
        <p:sp>
          <p:nvSpPr>
            <p:cNvPr id="14" name="Träne 13"/>
            <p:cNvSpPr/>
            <p:nvPr/>
          </p:nvSpPr>
          <p:spPr>
            <a:xfrm rot="10800000">
              <a:off x="6453733" y="2574429"/>
              <a:ext cx="792088" cy="720080"/>
            </a:xfrm>
            <a:prstGeom prst="teardrop">
              <a:avLst/>
            </a:prstGeom>
            <a:solidFill>
              <a:srgbClr val="FFFF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6606355" y="2719026"/>
              <a:ext cx="486846" cy="49244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72000" tIns="0" rIns="72000" bIns="0" rtlCol="0">
              <a:spAutoFit/>
            </a:bodyPr>
            <a:lstStyle/>
            <a:p>
              <a:pPr algn="ctr"/>
              <a:r>
                <a:rPr lang="de-DE" sz="3200" b="1" u="sng" dirty="0" smtClean="0"/>
                <a:t>1!</a:t>
              </a:r>
              <a:endParaRPr lang="de-DE" sz="3200" dirty="0"/>
            </a:p>
          </p:txBody>
        </p:sp>
      </p:grpSp>
      <p:sp>
        <p:nvSpPr>
          <p:cNvPr id="13" name="Textfeld 12"/>
          <p:cNvSpPr txBox="1"/>
          <p:nvPr/>
        </p:nvSpPr>
        <p:spPr>
          <a:xfrm>
            <a:off x="107504" y="1268760"/>
            <a:ext cx="89537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 smtClean="0">
                <a:solidFill>
                  <a:srgbClr val="0070C0"/>
                </a:solidFill>
              </a:rPr>
              <a:t>Farbe = Ecke</a:t>
            </a:r>
            <a:r>
              <a:rPr lang="de-DE" sz="2800" dirty="0" smtClean="0">
                <a:solidFill>
                  <a:srgbClr val="0070C0"/>
                </a:solidFill>
              </a:rPr>
              <a:t> </a:t>
            </a:r>
            <a:r>
              <a:rPr lang="de-DE" sz="2800" dirty="0" smtClean="0"/>
              <a:t>- </a:t>
            </a:r>
            <a:r>
              <a:rPr lang="de-DE" sz="2800" b="1" i="1" dirty="0" smtClean="0"/>
              <a:t>Welche Farbe sitzt in welcher Ecke?</a:t>
            </a:r>
            <a:r>
              <a:rPr lang="de-DE" sz="2800" dirty="0" smtClean="0"/>
              <a:t> </a:t>
            </a:r>
          </a:p>
          <a:p>
            <a:r>
              <a:rPr lang="de-DE" sz="2200" dirty="0" smtClean="0"/>
              <a:t>Die Farben der Ecken sind immer gleich: oben links ist </a:t>
            </a:r>
            <a:r>
              <a:rPr lang="de-DE" sz="2200" b="1" dirty="0" smtClean="0"/>
              <a:t>BLAU (B)</a:t>
            </a:r>
            <a:r>
              <a:rPr lang="de-DE" sz="2200" dirty="0" smtClean="0"/>
              <a:t>, dann folgen </a:t>
            </a:r>
          </a:p>
          <a:p>
            <a:r>
              <a:rPr lang="de-DE" sz="2200" dirty="0" smtClean="0"/>
              <a:t>im Uhrzeigersinn die Farben </a:t>
            </a:r>
            <a:r>
              <a:rPr lang="de-DE" sz="2200" b="1" dirty="0" smtClean="0"/>
              <a:t>GRÜN (</a:t>
            </a:r>
            <a:r>
              <a:rPr lang="de-DE" sz="2200" b="1" dirty="0" err="1" smtClean="0"/>
              <a:t>Gr</a:t>
            </a:r>
            <a:r>
              <a:rPr lang="de-DE" sz="2200" b="1" dirty="0" smtClean="0"/>
              <a:t>)</a:t>
            </a:r>
            <a:r>
              <a:rPr lang="de-DE" sz="2200" dirty="0" smtClean="0"/>
              <a:t>,   </a:t>
            </a:r>
            <a:r>
              <a:rPr lang="de-DE" sz="2200" b="1" dirty="0" smtClean="0"/>
              <a:t>GELB (</a:t>
            </a:r>
            <a:r>
              <a:rPr lang="de-DE" sz="2200" b="1" dirty="0" err="1" smtClean="0"/>
              <a:t>Ge</a:t>
            </a:r>
            <a:r>
              <a:rPr lang="de-DE" sz="2200" b="1" dirty="0" smtClean="0"/>
              <a:t>)</a:t>
            </a:r>
            <a:r>
              <a:rPr lang="de-DE" sz="2200" dirty="0" smtClean="0"/>
              <a:t>  und </a:t>
            </a:r>
            <a:r>
              <a:rPr lang="de-DE" sz="2200" b="1" dirty="0" smtClean="0"/>
              <a:t> ROT (R) </a:t>
            </a:r>
            <a:r>
              <a:rPr lang="de-DE" sz="2200" dirty="0" smtClean="0"/>
              <a:t>.</a:t>
            </a:r>
            <a:endParaRPr lang="de-D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36080" y="4725144"/>
            <a:ext cx="1224136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1792233" y="764704"/>
            <a:ext cx="5559535" cy="69249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400" b="1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?!</a:t>
            </a:r>
            <a:endParaRPr lang="de-DE" sz="44400" b="1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36080" y="3870573"/>
            <a:ext cx="1224136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4" name="Abgerundetes Rechteck 13"/>
          <p:cNvSpPr/>
          <p:nvPr/>
        </p:nvSpPr>
        <p:spPr>
          <a:xfrm>
            <a:off x="136080" y="1710333"/>
            <a:ext cx="1224136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pic>
        <p:nvPicPr>
          <p:cNvPr id="6" name="Grafik 5" descr="G:\___FindeDAS\AAA_AduNeuro-Spa\AAA-FERTIGE PARCOURS_ppt\AduNeuro-Spas XS-S-M-L-XL - komplette Pakete\AduNeuro-Spas XS - XL _ Üb.Bl. bunt sortiert\Onlineshop-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44624"/>
            <a:ext cx="1064245" cy="98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/>
          <p:nvPr/>
        </p:nvSpPr>
        <p:spPr>
          <a:xfrm>
            <a:off x="0" y="404664"/>
            <a:ext cx="4730590" cy="584775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de-DE" sz="3200" dirty="0" smtClean="0"/>
              <a:t>Übungsbeschreibung  </a:t>
            </a:r>
            <a:r>
              <a:rPr lang="de-DE" sz="3200" b="1" dirty="0" smtClean="0"/>
              <a:t>4ECK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0" y="0"/>
            <a:ext cx="3458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Denkathlon® TO GO - </a:t>
            </a:r>
            <a:r>
              <a:rPr lang="de-DE" sz="2400" dirty="0" err="1" smtClean="0"/>
              <a:t>visio</a:t>
            </a:r>
            <a:endParaRPr lang="de-DE" sz="2400" b="1" dirty="0">
              <a:solidFill>
                <a:srgbClr val="FF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07504" y="3858721"/>
            <a:ext cx="885698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2200" b="1" dirty="0" smtClean="0"/>
              <a:t>2. Version</a:t>
            </a:r>
            <a:r>
              <a:rPr lang="de-DE" sz="2200" dirty="0" smtClean="0"/>
              <a:t> - In dieser schwierigeren </a:t>
            </a:r>
            <a:r>
              <a:rPr lang="de-DE" sz="2200" dirty="0" smtClean="0"/>
              <a:t>Version stehen die vier Zahlen der ZG </a:t>
            </a:r>
            <a:r>
              <a:rPr lang="de-DE" sz="2200" b="1" dirty="0" smtClean="0"/>
              <a:t>durcheinander</a:t>
            </a:r>
            <a:r>
              <a:rPr lang="de-DE" sz="2200" dirty="0" smtClean="0"/>
              <a:t>. </a:t>
            </a:r>
            <a:r>
              <a:rPr lang="de-DE" sz="2200" dirty="0" smtClean="0"/>
              <a:t> </a:t>
            </a:r>
            <a:r>
              <a:rPr lang="de-DE" sz="2200" b="1" i="1" dirty="0" smtClean="0">
                <a:solidFill>
                  <a:srgbClr val="0070C0"/>
                </a:solidFill>
              </a:rPr>
              <a:t>Zwei Beispiele</a:t>
            </a:r>
            <a:r>
              <a:rPr lang="de-DE" sz="2200" dirty="0" smtClean="0">
                <a:solidFill>
                  <a:srgbClr val="0070C0"/>
                </a:solidFill>
              </a:rPr>
              <a:t>: „</a:t>
            </a:r>
            <a:r>
              <a:rPr lang="de-DE" sz="2200" b="1" dirty="0" smtClean="0">
                <a:solidFill>
                  <a:srgbClr val="0070C0"/>
                </a:solidFill>
              </a:rPr>
              <a:t>5-2-12-9“</a:t>
            </a:r>
            <a:r>
              <a:rPr lang="de-DE" sz="2200" dirty="0" smtClean="0">
                <a:solidFill>
                  <a:srgbClr val="0070C0"/>
                </a:solidFill>
              </a:rPr>
              <a:t> oder „</a:t>
            </a:r>
            <a:r>
              <a:rPr lang="de-DE" sz="2200" b="1" dirty="0" smtClean="0">
                <a:solidFill>
                  <a:srgbClr val="0070C0"/>
                </a:solidFill>
              </a:rPr>
              <a:t>3-7-2-10“</a:t>
            </a:r>
            <a:r>
              <a:rPr lang="de-DE" sz="2200" dirty="0" smtClean="0">
                <a:solidFill>
                  <a:srgbClr val="0070C0"/>
                </a:solidFill>
              </a:rPr>
              <a:t>. </a:t>
            </a:r>
          </a:p>
          <a:p>
            <a:pPr algn="just"/>
            <a:endParaRPr lang="de-DE" sz="1000" dirty="0" smtClean="0"/>
          </a:p>
          <a:p>
            <a:pPr algn="just"/>
            <a:r>
              <a:rPr lang="de-DE" sz="2200" b="1" dirty="0" smtClean="0"/>
              <a:t>3. Version </a:t>
            </a:r>
            <a:r>
              <a:rPr lang="de-DE" sz="2200" dirty="0" smtClean="0"/>
              <a:t>- Drittens </a:t>
            </a:r>
            <a:r>
              <a:rPr lang="de-DE" sz="2200" dirty="0" smtClean="0"/>
              <a:t>gibt es Aufgaben mit </a:t>
            </a:r>
            <a:r>
              <a:rPr lang="de-DE" sz="2200" b="1" i="1" dirty="0" smtClean="0"/>
              <a:t>Geburtstagen</a:t>
            </a:r>
            <a:r>
              <a:rPr lang="de-DE" sz="2200" dirty="0" smtClean="0"/>
              <a:t> und </a:t>
            </a:r>
            <a:r>
              <a:rPr lang="de-DE" sz="2200" b="1" i="1" dirty="0" smtClean="0"/>
              <a:t>Geburtsjahren.</a:t>
            </a:r>
            <a:r>
              <a:rPr lang="de-DE" sz="2200" dirty="0" smtClean="0"/>
              <a:t> </a:t>
            </a:r>
          </a:p>
          <a:p>
            <a:pPr algn="just"/>
            <a:r>
              <a:rPr lang="de-DE" sz="2200" dirty="0" smtClean="0"/>
              <a:t>Wird ein </a:t>
            </a:r>
            <a:r>
              <a:rPr lang="de-DE" sz="2200" b="1" dirty="0" smtClean="0"/>
              <a:t>Geburtstag</a:t>
            </a:r>
            <a:r>
              <a:rPr lang="de-DE" sz="2200" dirty="0" smtClean="0"/>
              <a:t> genannt, spielt man mit den vier Zahlen des </a:t>
            </a:r>
            <a:r>
              <a:rPr lang="de-DE" sz="2200" dirty="0" smtClean="0"/>
              <a:t>Tages </a:t>
            </a:r>
            <a:r>
              <a:rPr lang="de-DE" sz="2200" dirty="0" smtClean="0"/>
              <a:t>und des Monats, einschließlich der Null(en). </a:t>
            </a:r>
            <a:r>
              <a:rPr lang="de-DE" sz="2200" dirty="0" smtClean="0"/>
              <a:t>Wird </a:t>
            </a:r>
            <a:r>
              <a:rPr lang="de-DE" sz="2200" dirty="0" smtClean="0"/>
              <a:t>ein </a:t>
            </a:r>
            <a:r>
              <a:rPr lang="de-DE" sz="2200" b="1" dirty="0" smtClean="0"/>
              <a:t>Geburtsjahr</a:t>
            </a:r>
            <a:r>
              <a:rPr lang="de-DE" sz="2200" dirty="0" smtClean="0"/>
              <a:t> genannt, spielt man mit den vier Ziffern der </a:t>
            </a:r>
            <a:r>
              <a:rPr lang="de-DE" sz="2200" dirty="0" smtClean="0"/>
              <a:t>Jahreszahl</a:t>
            </a:r>
            <a:r>
              <a:rPr lang="de-DE" sz="2200" dirty="0" smtClean="0"/>
              <a:t>. </a:t>
            </a:r>
            <a:r>
              <a:rPr lang="de-DE" sz="2200" i="1" dirty="0" smtClean="0"/>
              <a:t> </a:t>
            </a:r>
            <a:r>
              <a:rPr lang="de-DE" sz="2200" b="1" dirty="0" smtClean="0">
                <a:solidFill>
                  <a:srgbClr val="0070C0"/>
                </a:solidFill>
              </a:rPr>
              <a:t>Hinweis:</a:t>
            </a:r>
            <a:r>
              <a:rPr lang="de-DE" sz="2200" i="1" dirty="0" smtClean="0"/>
              <a:t>  </a:t>
            </a:r>
            <a:r>
              <a:rPr lang="de-DE" sz="2200" i="1" dirty="0" smtClean="0"/>
              <a:t>Aufgaben können auch </a:t>
            </a:r>
            <a:r>
              <a:rPr lang="de-DE" sz="2200" b="1" i="1" dirty="0" smtClean="0">
                <a:solidFill>
                  <a:srgbClr val="0070C0"/>
                </a:solidFill>
              </a:rPr>
              <a:t>andere Jahreszahlen </a:t>
            </a:r>
            <a:r>
              <a:rPr lang="de-DE" sz="2200" i="1" dirty="0" smtClean="0"/>
              <a:t>beinhalten</a:t>
            </a:r>
            <a:r>
              <a:rPr lang="de-DE" sz="2200" i="1" dirty="0" smtClean="0"/>
              <a:t>.</a:t>
            </a:r>
            <a:endParaRPr lang="de-DE" sz="1000" i="1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7236296" y="18864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3 / 4</a:t>
            </a:r>
            <a:endParaRPr lang="de-DE" b="1" dirty="0">
              <a:solidFill>
                <a:srgbClr val="0070C0"/>
              </a:solidFill>
            </a:endParaRPr>
          </a:p>
        </p:txBody>
      </p:sp>
      <p:grpSp>
        <p:nvGrpSpPr>
          <p:cNvPr id="2" name="Gruppieren 10"/>
          <p:cNvGrpSpPr/>
          <p:nvPr/>
        </p:nvGrpSpPr>
        <p:grpSpPr>
          <a:xfrm>
            <a:off x="5724128" y="116632"/>
            <a:ext cx="792088" cy="720080"/>
            <a:chOff x="6453733" y="2574429"/>
            <a:chExt cx="792088" cy="720080"/>
          </a:xfrm>
        </p:grpSpPr>
        <p:sp>
          <p:nvSpPr>
            <p:cNvPr id="12" name="Träne 11"/>
            <p:cNvSpPr/>
            <p:nvPr/>
          </p:nvSpPr>
          <p:spPr>
            <a:xfrm rot="10800000">
              <a:off x="6453733" y="2574429"/>
              <a:ext cx="792088" cy="720080"/>
            </a:xfrm>
            <a:prstGeom prst="teardrop">
              <a:avLst/>
            </a:prstGeom>
            <a:solidFill>
              <a:srgbClr val="FFFF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6606355" y="2719026"/>
              <a:ext cx="486846" cy="49244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72000" tIns="0" rIns="72000" bIns="0" rtlCol="0">
              <a:spAutoFit/>
            </a:bodyPr>
            <a:lstStyle/>
            <a:p>
              <a:pPr algn="ctr"/>
              <a:r>
                <a:rPr lang="de-DE" sz="3200" b="1" u="sng" dirty="0" smtClean="0"/>
                <a:t>1!</a:t>
              </a:r>
              <a:endParaRPr lang="de-DE" sz="3200" dirty="0"/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107504" y="1196752"/>
            <a:ext cx="90364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Es wird mit drei Versionen von Zahlengruppen (ZG) gespielt</a:t>
            </a:r>
            <a:r>
              <a:rPr lang="de-DE" sz="2400" b="1" dirty="0" smtClean="0"/>
              <a:t>:</a:t>
            </a:r>
          </a:p>
          <a:p>
            <a:endParaRPr lang="de-DE" sz="800" b="1" dirty="0" smtClean="0"/>
          </a:p>
          <a:p>
            <a:r>
              <a:rPr lang="de-DE" sz="2200" b="1" dirty="0" smtClean="0"/>
              <a:t>1. Version </a:t>
            </a:r>
            <a:r>
              <a:rPr lang="de-DE" sz="2200" dirty="0" smtClean="0"/>
              <a:t>- Bei </a:t>
            </a:r>
            <a:r>
              <a:rPr lang="de-DE" sz="2200" dirty="0" smtClean="0"/>
              <a:t>der </a:t>
            </a:r>
            <a:r>
              <a:rPr lang="de-DE" sz="2200" u="sng" dirty="0" smtClean="0"/>
              <a:t>einfacheren Version</a:t>
            </a:r>
            <a:r>
              <a:rPr lang="de-DE" sz="2200" dirty="0" smtClean="0"/>
              <a:t> gilt: Die vier Zahlen sind immer auf- oder </a:t>
            </a:r>
            <a:r>
              <a:rPr lang="de-DE" sz="2200" dirty="0" smtClean="0"/>
              <a:t>absteigend </a:t>
            </a:r>
            <a:r>
              <a:rPr lang="de-DE" sz="2200" dirty="0" smtClean="0"/>
              <a:t>sortiert und folgen in </a:t>
            </a:r>
            <a:r>
              <a:rPr lang="de-DE" sz="2200" dirty="0" err="1" smtClean="0"/>
              <a:t>Einerschritten</a:t>
            </a:r>
            <a:r>
              <a:rPr lang="de-DE" sz="2200" dirty="0" smtClean="0"/>
              <a:t> direkt aufeinander. Es wird immer nur die erste Zahl der ZG genannt, zusammen mit einem Plus- oder Minus-Zeichen.  </a:t>
            </a:r>
            <a:r>
              <a:rPr lang="de-DE" sz="2200" b="1" i="1" dirty="0" smtClean="0">
                <a:solidFill>
                  <a:srgbClr val="0070C0"/>
                </a:solidFill>
              </a:rPr>
              <a:t>Zwei Beispiele</a:t>
            </a:r>
            <a:r>
              <a:rPr lang="de-DE" sz="2200" b="1" dirty="0" smtClean="0">
                <a:solidFill>
                  <a:srgbClr val="0070C0"/>
                </a:solidFill>
              </a:rPr>
              <a:t>:</a:t>
            </a:r>
            <a:r>
              <a:rPr lang="de-DE" sz="22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de-DE" sz="2200" dirty="0" smtClean="0">
                <a:solidFill>
                  <a:srgbClr val="0070C0"/>
                </a:solidFill>
              </a:rPr>
              <a:t>		   </a:t>
            </a:r>
            <a:r>
              <a:rPr lang="de-DE" sz="2200" b="1" dirty="0" smtClean="0">
                <a:solidFill>
                  <a:srgbClr val="0070C0"/>
                </a:solidFill>
              </a:rPr>
              <a:t>ZG 4+</a:t>
            </a:r>
            <a:r>
              <a:rPr lang="de-DE" sz="2200" dirty="0" smtClean="0"/>
              <a:t> sind die Zahlen </a:t>
            </a:r>
            <a:r>
              <a:rPr lang="de-DE" sz="2200" b="1" dirty="0" smtClean="0">
                <a:solidFill>
                  <a:srgbClr val="0070C0"/>
                </a:solidFill>
              </a:rPr>
              <a:t>4-5-6-7</a:t>
            </a:r>
            <a:r>
              <a:rPr lang="de-DE" sz="2200" dirty="0" smtClean="0"/>
              <a:t>     ( </a:t>
            </a:r>
            <a:r>
              <a:rPr lang="de-DE" sz="2200" b="1" dirty="0" smtClean="0"/>
              <a:t>+</a:t>
            </a:r>
            <a:r>
              <a:rPr lang="de-DE" sz="2200" dirty="0" smtClean="0"/>
              <a:t> heißt </a:t>
            </a:r>
            <a:r>
              <a:rPr lang="de-DE" sz="2200" b="1" i="1" dirty="0" smtClean="0"/>
              <a:t>auf</a:t>
            </a:r>
            <a:r>
              <a:rPr lang="de-DE" sz="2200" i="1" dirty="0" smtClean="0"/>
              <a:t>steigend</a:t>
            </a:r>
            <a:r>
              <a:rPr lang="de-DE" sz="2200" dirty="0" smtClean="0"/>
              <a:t>). </a:t>
            </a:r>
          </a:p>
          <a:p>
            <a:r>
              <a:rPr lang="de-DE" sz="2200" dirty="0" smtClean="0">
                <a:solidFill>
                  <a:srgbClr val="0070C0"/>
                </a:solidFill>
              </a:rPr>
              <a:t>		   </a:t>
            </a:r>
            <a:r>
              <a:rPr lang="de-DE" sz="2200" b="1" dirty="0" smtClean="0">
                <a:solidFill>
                  <a:srgbClr val="0070C0"/>
                </a:solidFill>
              </a:rPr>
              <a:t>ZG</a:t>
            </a:r>
            <a:r>
              <a:rPr lang="de-DE" sz="2200" dirty="0" smtClean="0">
                <a:solidFill>
                  <a:srgbClr val="0070C0"/>
                </a:solidFill>
              </a:rPr>
              <a:t> </a:t>
            </a:r>
            <a:r>
              <a:rPr lang="de-DE" sz="2200" b="1" dirty="0" smtClean="0">
                <a:solidFill>
                  <a:srgbClr val="0070C0"/>
                </a:solidFill>
              </a:rPr>
              <a:t>10–</a:t>
            </a:r>
            <a:r>
              <a:rPr lang="de-DE" sz="2200" dirty="0" smtClean="0">
                <a:solidFill>
                  <a:srgbClr val="0070C0"/>
                </a:solidFill>
              </a:rPr>
              <a:t> </a:t>
            </a:r>
            <a:r>
              <a:rPr lang="de-DE" sz="2200" dirty="0" smtClean="0"/>
              <a:t>sind die Zahlen </a:t>
            </a:r>
            <a:r>
              <a:rPr lang="de-DE" sz="2200" b="1" dirty="0" smtClean="0">
                <a:solidFill>
                  <a:srgbClr val="0070C0"/>
                </a:solidFill>
              </a:rPr>
              <a:t>10-9-8-7</a:t>
            </a:r>
            <a:r>
              <a:rPr lang="de-DE" sz="2200" dirty="0" smtClean="0"/>
              <a:t> ( </a:t>
            </a:r>
            <a:r>
              <a:rPr lang="de-DE" sz="2200" b="1" dirty="0" smtClean="0">
                <a:solidFill>
                  <a:srgbClr val="C00000"/>
                </a:solidFill>
              </a:rPr>
              <a:t>–</a:t>
            </a:r>
            <a:r>
              <a:rPr lang="de-DE" sz="2200" dirty="0" smtClean="0"/>
              <a:t>  heißt </a:t>
            </a:r>
            <a:r>
              <a:rPr lang="de-DE" sz="2200" b="1" i="1" dirty="0" smtClean="0">
                <a:solidFill>
                  <a:srgbClr val="C00000"/>
                </a:solidFill>
              </a:rPr>
              <a:t>ab</a:t>
            </a:r>
            <a:r>
              <a:rPr lang="de-DE" sz="2200" i="1" dirty="0" smtClean="0"/>
              <a:t>steigend</a:t>
            </a:r>
            <a:r>
              <a:rPr lang="de-DE" sz="2200" dirty="0" smtClean="0"/>
              <a:t>). </a:t>
            </a:r>
            <a:endParaRPr lang="de-D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1792233" y="764704"/>
            <a:ext cx="5559535" cy="69249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400" b="1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?!</a:t>
            </a:r>
            <a:endParaRPr lang="de-DE" sz="44400" b="1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463304" y="3212976"/>
            <a:ext cx="1612751" cy="360040"/>
          </a:xfrm>
          <a:prstGeom prst="round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1" name="Abgerundetes Rechteck 10"/>
          <p:cNvSpPr/>
          <p:nvPr/>
        </p:nvSpPr>
        <p:spPr>
          <a:xfrm>
            <a:off x="3472830" y="5382741"/>
            <a:ext cx="1603226" cy="360040"/>
          </a:xfrm>
          <a:prstGeom prst="round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pic>
        <p:nvPicPr>
          <p:cNvPr id="6" name="Grafik 5" descr="G:\___FindeDAS\AAA_AduNeuro-Spa\AAA-FERTIGE PARCOURS_ppt\AduNeuro-Spas XS-S-M-L-XL - komplette Pakete\AduNeuro-Spas XS - XL _ Üb.Bl. bunt sortiert\Onlineshop-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44624"/>
            <a:ext cx="1064245" cy="98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/>
          <p:nvPr/>
        </p:nvSpPr>
        <p:spPr>
          <a:xfrm>
            <a:off x="0" y="404664"/>
            <a:ext cx="4730590" cy="584775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de-DE" sz="3200" dirty="0" smtClean="0"/>
              <a:t>Übungsbeschreibung  </a:t>
            </a:r>
            <a:r>
              <a:rPr lang="de-DE" sz="3200" b="1" dirty="0" smtClean="0"/>
              <a:t>4ECK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0" y="0"/>
            <a:ext cx="3458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Denkathlon® TO GO - </a:t>
            </a:r>
            <a:r>
              <a:rPr lang="de-DE" sz="2400" dirty="0" err="1" smtClean="0"/>
              <a:t>visio</a:t>
            </a:r>
            <a:endParaRPr lang="de-DE" sz="2400" b="1" dirty="0">
              <a:solidFill>
                <a:srgbClr val="FF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07504" y="1124744"/>
            <a:ext cx="88569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0070C0"/>
                </a:solidFill>
              </a:rPr>
              <a:t>Aufgaben-Beispiele</a:t>
            </a:r>
          </a:p>
          <a:p>
            <a:endParaRPr lang="de-DE" sz="1000" b="1" dirty="0" smtClean="0"/>
          </a:p>
          <a:p>
            <a:r>
              <a:rPr lang="de-DE" sz="2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Deine Aufgabe: </a:t>
            </a:r>
          </a:p>
          <a:p>
            <a:endParaRPr lang="de-DE" sz="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i="1" dirty="0" smtClean="0">
                <a:solidFill>
                  <a:srgbClr val="0070C0"/>
                </a:solidFill>
              </a:rPr>
              <a:t>Setze die Zahlengruppe  </a:t>
            </a:r>
            <a:r>
              <a:rPr lang="de-DE" sz="2800" b="1" i="1" dirty="0" smtClean="0"/>
              <a:t>10-  </a:t>
            </a:r>
            <a:r>
              <a:rPr lang="de-DE" sz="2800" b="1" i="1" dirty="0" smtClean="0">
                <a:solidFill>
                  <a:srgbClr val="0070C0"/>
                </a:solidFill>
              </a:rPr>
              <a:t>ins 4ECK.</a:t>
            </a:r>
          </a:p>
          <a:p>
            <a:pPr algn="ctr"/>
            <a:r>
              <a:rPr lang="de-DE" sz="2800" b="1" i="1" dirty="0" smtClean="0">
                <a:solidFill>
                  <a:srgbClr val="0070C0"/>
                </a:solidFill>
              </a:rPr>
              <a:t>Wie ist die Summe der Zahlen, die </a:t>
            </a:r>
          </a:p>
          <a:p>
            <a:pPr algn="ctr"/>
            <a:r>
              <a:rPr lang="de-DE" sz="2800" b="1" i="1" dirty="0" smtClean="0">
                <a:solidFill>
                  <a:srgbClr val="0070C0"/>
                </a:solidFill>
              </a:rPr>
              <a:t>bei  </a:t>
            </a:r>
            <a:r>
              <a:rPr lang="de-DE" sz="2800" b="1" i="1" dirty="0" smtClean="0"/>
              <a:t>B</a:t>
            </a:r>
            <a:r>
              <a:rPr lang="de-DE" sz="2800" b="1" i="1" dirty="0" smtClean="0">
                <a:solidFill>
                  <a:srgbClr val="0070C0"/>
                </a:solidFill>
              </a:rPr>
              <a:t>  und  </a:t>
            </a:r>
            <a:r>
              <a:rPr lang="de-DE" sz="2800" b="1" i="1" dirty="0" err="1" smtClean="0"/>
              <a:t>Ge</a:t>
            </a:r>
            <a:r>
              <a:rPr lang="de-DE" sz="2800" b="1" i="1" dirty="0" smtClean="0">
                <a:solidFill>
                  <a:srgbClr val="0070C0"/>
                </a:solidFill>
              </a:rPr>
              <a:t>  sitzen?</a:t>
            </a:r>
            <a:endParaRPr lang="de-DE" sz="2800" b="1" i="1" dirty="0" smtClean="0"/>
          </a:p>
          <a:p>
            <a:endParaRPr lang="de-DE" sz="2400" b="1" dirty="0" smtClean="0"/>
          </a:p>
          <a:p>
            <a:r>
              <a:rPr lang="de-DE" sz="2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Deine Aufgabe: </a:t>
            </a:r>
          </a:p>
          <a:p>
            <a:endParaRPr lang="de-DE" sz="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i="1" dirty="0" smtClean="0">
                <a:solidFill>
                  <a:srgbClr val="0070C0"/>
                </a:solidFill>
              </a:rPr>
              <a:t>Setze die Zahlengruppe  </a:t>
            </a:r>
            <a:r>
              <a:rPr lang="de-DE" sz="2800" b="1" i="1" dirty="0" smtClean="0"/>
              <a:t>5+  </a:t>
            </a:r>
            <a:r>
              <a:rPr lang="de-DE" sz="2800" b="1" i="1" dirty="0" smtClean="0">
                <a:solidFill>
                  <a:srgbClr val="0070C0"/>
                </a:solidFill>
              </a:rPr>
              <a:t>ins 4ECK.</a:t>
            </a:r>
          </a:p>
          <a:p>
            <a:pPr algn="ctr"/>
            <a:r>
              <a:rPr lang="de-DE" sz="2800" b="1" i="1" dirty="0" smtClean="0">
                <a:solidFill>
                  <a:srgbClr val="0070C0"/>
                </a:solidFill>
              </a:rPr>
              <a:t>Wie ist die Summe der Zahlen, die </a:t>
            </a:r>
          </a:p>
          <a:p>
            <a:pPr algn="ctr"/>
            <a:r>
              <a:rPr lang="de-DE" sz="2800" b="1" i="1" dirty="0" smtClean="0">
                <a:solidFill>
                  <a:srgbClr val="0070C0"/>
                </a:solidFill>
              </a:rPr>
              <a:t>bei  </a:t>
            </a:r>
            <a:r>
              <a:rPr lang="de-DE" sz="2800" b="1" i="1" dirty="0" smtClean="0"/>
              <a:t>R</a:t>
            </a:r>
            <a:r>
              <a:rPr lang="de-DE" sz="2800" b="1" i="1" dirty="0" smtClean="0">
                <a:solidFill>
                  <a:srgbClr val="0070C0"/>
                </a:solidFill>
              </a:rPr>
              <a:t>  und  </a:t>
            </a:r>
            <a:r>
              <a:rPr lang="de-DE" sz="2800" b="1" i="1" dirty="0" err="1" smtClean="0"/>
              <a:t>Gr</a:t>
            </a:r>
            <a:r>
              <a:rPr lang="de-DE" sz="2800" b="1" i="1" dirty="0" smtClean="0">
                <a:solidFill>
                  <a:srgbClr val="0070C0"/>
                </a:solidFill>
              </a:rPr>
              <a:t>  sitzen?</a:t>
            </a:r>
            <a:endParaRPr lang="de-DE" sz="2800" b="1" i="1" dirty="0" smtClean="0"/>
          </a:p>
          <a:p>
            <a:endParaRPr lang="de-DE" sz="2400" b="1" dirty="0" smtClean="0"/>
          </a:p>
          <a:p>
            <a:r>
              <a:rPr lang="de-DE" sz="1000" b="1" dirty="0" smtClean="0"/>
              <a:t> </a:t>
            </a:r>
            <a:endParaRPr lang="de-DE" sz="1000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7236296" y="18864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4 / 4</a:t>
            </a:r>
            <a:endParaRPr lang="de-DE" b="1" dirty="0">
              <a:solidFill>
                <a:srgbClr val="0070C0"/>
              </a:solidFill>
            </a:endParaRPr>
          </a:p>
        </p:txBody>
      </p:sp>
      <p:grpSp>
        <p:nvGrpSpPr>
          <p:cNvPr id="2" name="Gruppieren 12"/>
          <p:cNvGrpSpPr/>
          <p:nvPr/>
        </p:nvGrpSpPr>
        <p:grpSpPr>
          <a:xfrm>
            <a:off x="5724128" y="116632"/>
            <a:ext cx="792088" cy="720080"/>
            <a:chOff x="6453733" y="2574429"/>
            <a:chExt cx="792088" cy="720080"/>
          </a:xfrm>
        </p:grpSpPr>
        <p:sp>
          <p:nvSpPr>
            <p:cNvPr id="14" name="Träne 13"/>
            <p:cNvSpPr/>
            <p:nvPr/>
          </p:nvSpPr>
          <p:spPr>
            <a:xfrm rot="10800000">
              <a:off x="6453733" y="2574429"/>
              <a:ext cx="792088" cy="720080"/>
            </a:xfrm>
            <a:prstGeom prst="teardrop">
              <a:avLst/>
            </a:prstGeom>
            <a:solidFill>
              <a:srgbClr val="FFFF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6606355" y="2719026"/>
              <a:ext cx="486846" cy="49244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72000" tIns="0" rIns="72000" bIns="0" rtlCol="0">
              <a:spAutoFit/>
            </a:bodyPr>
            <a:lstStyle/>
            <a:p>
              <a:pPr algn="ctr"/>
              <a:r>
                <a:rPr lang="de-DE" sz="3200" b="1" u="sng" dirty="0" smtClean="0"/>
                <a:t>1!</a:t>
              </a:r>
              <a:endParaRPr lang="de-DE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</Words>
  <Application>Microsoft Office PowerPoint</Application>
  <PresentationFormat>Bildschirmpräsentation (4:3)</PresentationFormat>
  <Paragraphs>71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Folie 1</vt:lpstr>
      <vt:lpstr>Folie 2</vt:lpstr>
      <vt:lpstr>Folie 3</vt:lpstr>
      <vt:lpstr>Folie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Acer</dc:creator>
  <cp:lastModifiedBy>Acer</cp:lastModifiedBy>
  <cp:revision>92</cp:revision>
  <dcterms:created xsi:type="dcterms:W3CDTF">2017-07-07T19:31:10Z</dcterms:created>
  <dcterms:modified xsi:type="dcterms:W3CDTF">2017-09-30T15:37:38Z</dcterms:modified>
</cp:coreProperties>
</file>